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85" r:id="rId6"/>
    <p:sldId id="284" r:id="rId7"/>
    <p:sldId id="260" r:id="rId8"/>
    <p:sldId id="261" r:id="rId9"/>
    <p:sldId id="262" r:id="rId10"/>
    <p:sldId id="263" r:id="rId11"/>
    <p:sldId id="264" r:id="rId12"/>
    <p:sldId id="265" r:id="rId13"/>
    <p:sldId id="266" r:id="rId14"/>
    <p:sldId id="267" r:id="rId15"/>
    <p:sldId id="286" r:id="rId16"/>
    <p:sldId id="268" r:id="rId17"/>
    <p:sldId id="269" r:id="rId18"/>
    <p:sldId id="270" r:id="rId19"/>
    <p:sldId id="288" r:id="rId20"/>
    <p:sldId id="289" r:id="rId21"/>
    <p:sldId id="290" r:id="rId22"/>
    <p:sldId id="291" r:id="rId23"/>
    <p:sldId id="294" r:id="rId24"/>
    <p:sldId id="295" r:id="rId25"/>
    <p:sldId id="296" r:id="rId26"/>
    <p:sldId id="297" r:id="rId27"/>
    <p:sldId id="298" r:id="rId28"/>
    <p:sldId id="299" r:id="rId29"/>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737"/>
  </p:normalViewPr>
  <p:slideViewPr>
    <p:cSldViewPr>
      <p:cViewPr>
        <p:scale>
          <a:sx n="96" d="100"/>
          <a:sy n="96" d="100"/>
        </p:scale>
        <p:origin x="144" y="784"/>
      </p:cViewPr>
      <p:guideLst>
        <p:guide orient="horz" pos="2160"/>
        <p:guide pos="35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14/09/2024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6</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16</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14/09/2024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and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4" name="Picture 2"/>
          <p:cNvPicPr>
            <a:picLocks noChangeAspect="1" noChangeArrowheads="1"/>
          </p:cNvPicPr>
          <p:nvPr/>
        </p:nvPicPr>
        <p:blipFill>
          <a:blip r:embed="rId2"/>
          <a:stretch/>
        </p:blipFill>
        <p:spPr bwMode="auto">
          <a:xfrm>
            <a:off x="7411360" y="1646494"/>
            <a:ext cx="4421596" cy="4119322"/>
          </a:xfrm>
          <a:prstGeom prst="rect">
            <a:avLst/>
          </a:prstGeom>
          <a:noFill/>
        </p:spPr>
      </p:pic>
      <p:pic>
        <p:nvPicPr>
          <p:cNvPr id="6" name="Picture 5"/>
          <p:cNvPicPr>
            <a:picLocks noChangeAspect="1"/>
          </p:cNvPicPr>
          <p:nvPr/>
        </p:nvPicPr>
        <p:blipFill>
          <a:blip r:embed="rId3"/>
          <a:stretch/>
        </p:blipFill>
        <p:spPr bwMode="auto">
          <a:xfrm>
            <a:off x="8510841" y="1835550"/>
            <a:ext cx="545591" cy="545591"/>
          </a:xfrm>
          <a:prstGeom prst="rect">
            <a:avLst/>
          </a:prstGeom>
        </p:spPr>
      </p:pic>
      <p:pic>
        <p:nvPicPr>
          <p:cNvPr id="7" name="Picture 6"/>
          <p:cNvPicPr>
            <a:picLocks noChangeAspect="1"/>
          </p:cNvPicPr>
          <p:nvPr/>
        </p:nvPicPr>
        <p:blipFill>
          <a:blip r:embed="rId3"/>
          <a:stretch/>
        </p:blipFill>
        <p:spPr bwMode="auto">
          <a:xfrm>
            <a:off x="8238045" y="3809504"/>
            <a:ext cx="545591" cy="545591"/>
          </a:xfrm>
          <a:prstGeom prst="rect">
            <a:avLst/>
          </a:prstGeom>
        </p:spPr>
      </p:pic>
      <p:pic>
        <p:nvPicPr>
          <p:cNvPr id="8" name="Picture 7"/>
          <p:cNvPicPr>
            <a:picLocks noChangeAspect="1"/>
          </p:cNvPicPr>
          <p:nvPr/>
        </p:nvPicPr>
        <p:blipFill>
          <a:blip r:embed="rId4"/>
          <a:stretch/>
        </p:blipFill>
        <p:spPr bwMode="auto">
          <a:xfrm>
            <a:off x="9831470" y="2381141"/>
            <a:ext cx="467154" cy="467154"/>
          </a:xfrm>
          <a:prstGeom prst="rect">
            <a:avLst/>
          </a:prstGeom>
        </p:spPr>
      </p:pic>
      <p:pic>
        <p:nvPicPr>
          <p:cNvPr id="9" name="Picture 8"/>
          <p:cNvPicPr>
            <a:picLocks noChangeAspect="1"/>
          </p:cNvPicPr>
          <p:nvPr/>
        </p:nvPicPr>
        <p:blipFill>
          <a:blip r:embed="rId4"/>
          <a:stretch/>
        </p:blipFill>
        <p:spPr bwMode="auto">
          <a:xfrm>
            <a:off x="9388581" y="3472578"/>
            <a:ext cx="467154" cy="4671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chemeClr val="accent2">
                    <a:lumMod val="75000"/>
                  </a:schemeClr>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all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907710" y="2132856"/>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7" name="Picture 16">
            <a:extLst>
              <a:ext uri="{FF2B5EF4-FFF2-40B4-BE49-F238E27FC236}">
                <a16:creationId xmlns:a16="http://schemas.microsoft.com/office/drawing/2014/main" id="{4922F260-0F86-323E-2D5D-F8B56964799F}"/>
              </a:ext>
            </a:extLst>
          </p:cNvPr>
          <p:cNvPicPr>
            <a:picLocks noChangeAspect="1"/>
          </p:cNvPicPr>
          <p:nvPr/>
        </p:nvPicPr>
        <p:blipFill>
          <a:blip r:embed="rId5"/>
          <a:stretch>
            <a:fillRect/>
          </a:stretch>
        </p:blipFill>
        <p:spPr>
          <a:xfrm>
            <a:off x="8147107" y="3789215"/>
            <a:ext cx="377807" cy="405739"/>
          </a:xfrm>
          <a:prstGeom prst="rect">
            <a:avLst/>
          </a:prstGeom>
        </p:spPr>
      </p:pic>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pic>
        <p:nvPicPr>
          <p:cNvPr id="19" name="Picture 18">
            <a:extLst>
              <a:ext uri="{FF2B5EF4-FFF2-40B4-BE49-F238E27FC236}">
                <a16:creationId xmlns:a16="http://schemas.microsoft.com/office/drawing/2014/main" id="{C5C17BE4-5340-CD71-589E-302741131B38}"/>
              </a:ext>
            </a:extLst>
          </p:cNvPr>
          <p:cNvPicPr>
            <a:picLocks noChangeAspect="1"/>
          </p:cNvPicPr>
          <p:nvPr/>
        </p:nvPicPr>
        <p:blipFill>
          <a:blip r:embed="rId5"/>
          <a:stretch>
            <a:fillRect/>
          </a:stretch>
        </p:blipFill>
        <p:spPr bwMode="auto">
          <a:xfrm>
            <a:off x="9696400" y="5317372"/>
            <a:ext cx="377807" cy="4057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232202"/>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0" i="1" dirty="0" err="1">
                <a:solidFill>
                  <a:srgbClr val="383838"/>
                </a:solidFill>
                <a:latin typeface="Mulish"/>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dirty="0"/>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pic>
        <p:nvPicPr>
          <p:cNvPr id="3" name="Picture 2"/>
          <p:cNvPicPr>
            <a:picLocks noChangeAspect="1"/>
          </p:cNvPicPr>
          <p:nvPr/>
        </p:nvPicPr>
        <p:blipFill>
          <a:blip r:embed="rId3"/>
          <a:stretch/>
        </p:blipFill>
        <p:spPr bwMode="auto">
          <a:xfrm>
            <a:off x="8256240" y="2085032"/>
            <a:ext cx="3416300" cy="3238500"/>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GB" sz="2000" b="0" i="0" dirty="0" err="1">
                <a:solidFill>
                  <a:srgbClr val="383838"/>
                </a:solidFill>
                <a:effectLst/>
                <a:latin typeface="Mulish"/>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one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907710" y="2132856"/>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spTree>
    <p:extLst>
      <p:ext uri="{BB962C8B-B14F-4D97-AF65-F5344CB8AC3E}">
        <p14:creationId xmlns:p14="http://schemas.microsoft.com/office/powerpoint/2010/main" val="182661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1340312" y="2408362"/>
            <a:ext cx="3086100" cy="1689100"/>
          </a:xfrm>
          <a:prstGeom prst="rect">
            <a:avLst/>
          </a:prstGeom>
          <a:noFill/>
        </p:spPr>
      </p:pic>
      <p:pic>
        <p:nvPicPr>
          <p:cNvPr id="1028" name="Picture 4"/>
          <p:cNvPicPr>
            <a:picLocks noChangeAspect="1" noChangeArrowheads="1"/>
          </p:cNvPicPr>
          <p:nvPr/>
        </p:nvPicPr>
        <p:blipFill>
          <a:blip r:embed="rId3"/>
          <a:stretch/>
        </p:blipFill>
        <p:spPr bwMode="auto">
          <a:xfrm>
            <a:off x="4679490" y="2590642"/>
            <a:ext cx="3086100" cy="1689100"/>
          </a:xfrm>
          <a:prstGeom prst="rect">
            <a:avLst/>
          </a:prstGeom>
          <a:noFill/>
        </p:spPr>
      </p:pic>
      <p:pic>
        <p:nvPicPr>
          <p:cNvPr id="1030" name="Picture 6"/>
          <p:cNvPicPr>
            <a:picLocks noChangeAspect="1" noChangeArrowheads="1"/>
          </p:cNvPicPr>
          <p:nvPr/>
        </p:nvPicPr>
        <p:blipFill>
          <a:blip r:embed="rId4"/>
          <a:stretch/>
        </p:blipFill>
        <p:spPr bwMode="auto">
          <a:xfrm>
            <a:off x="8016645" y="2301858"/>
            <a:ext cx="3086100" cy="1689100"/>
          </a:xfrm>
          <a:prstGeom prst="rect">
            <a:avLst/>
          </a:prstGeom>
          <a:noFill/>
        </p:spPr>
      </p:pic>
      <p:pic>
        <p:nvPicPr>
          <p:cNvPr id="1032" name="Picture 8"/>
          <p:cNvPicPr>
            <a:picLocks noChangeAspect="1" noChangeArrowheads="1"/>
          </p:cNvPicPr>
          <p:nvPr/>
        </p:nvPicPr>
        <p:blipFill>
          <a:blip r:embed="rId5"/>
          <a:stretch/>
        </p:blipFill>
        <p:spPr bwMode="auto">
          <a:xfrm>
            <a:off x="8028153" y="4198414"/>
            <a:ext cx="3086100" cy="1689100"/>
          </a:xfrm>
          <a:prstGeom prst="rect">
            <a:avLst/>
          </a:prstGeom>
          <a:noFill/>
        </p:spPr>
      </p:pic>
      <p:pic>
        <p:nvPicPr>
          <p:cNvPr id="1034" name="Picture 10"/>
          <p:cNvPicPr>
            <a:picLocks noChangeAspect="1" noChangeArrowheads="1"/>
          </p:cNvPicPr>
          <p:nvPr/>
        </p:nvPicPr>
        <p:blipFill>
          <a:blip r:embed="rId6"/>
          <a:stretch/>
        </p:blipFill>
        <p:spPr bwMode="auto">
          <a:xfrm>
            <a:off x="1466851" y="4278203"/>
            <a:ext cx="3086100" cy="1689100"/>
          </a:xfrm>
          <a:prstGeom prst="rect">
            <a:avLst/>
          </a:prstGeom>
          <a:noFill/>
        </p:spPr>
      </p:pic>
      <p:pic>
        <p:nvPicPr>
          <p:cNvPr id="1036" name="Picture 12"/>
          <p:cNvPicPr>
            <a:picLocks noChangeAspect="1" noChangeArrowheads="1"/>
          </p:cNvPicPr>
          <p:nvPr/>
        </p:nvPicPr>
        <p:blipFill>
          <a:blip r:embed="rId7"/>
          <a:stretch/>
        </p:blipFill>
        <p:spPr bwMode="auto">
          <a:xfrm>
            <a:off x="4930545" y="4591923"/>
            <a:ext cx="3086100" cy="16891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662541"/>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6" name="Group 5">
            <a:extLst>
              <a:ext uri="{FF2B5EF4-FFF2-40B4-BE49-F238E27FC236}">
                <a16:creationId xmlns:a16="http://schemas.microsoft.com/office/drawing/2014/main" id="{FCD606E6-C69E-1884-A847-5E48EC10AE7E}"/>
              </a:ext>
            </a:extLst>
          </p:cNvPr>
          <p:cNvGrpSpPr/>
          <p:nvPr/>
        </p:nvGrpSpPr>
        <p:grpSpPr bwMode="auto">
          <a:xfrm>
            <a:off x="3791744" y="4726708"/>
            <a:ext cx="4706515" cy="1273742"/>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10410895" cy="5078313"/>
          </a:xfrm>
          <a:prstGeom prst="rect">
            <a:avLst/>
          </a:prstGeom>
          <a:noFill/>
        </p:spPr>
        <p:txBody>
          <a:bodyPr wrap="square">
            <a:spAutoFit/>
          </a:bodyPr>
          <a:lstStyle/>
          <a:p>
            <a:pPr algn="just">
              <a:defRPr/>
            </a:pPr>
            <a:r>
              <a:rPr lang="en-GB" sz="2400" dirty="0">
                <a:solidFill>
                  <a:srgbClr val="383838"/>
                </a:solidFill>
                <a:latin typeface="Mulish"/>
              </a:rPr>
              <a:t>Discussion points:</a:t>
            </a:r>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Why the V6 UI let you select only a single organization for a central function?</a:t>
            </a:r>
          </a:p>
          <a:p>
            <a:pPr marL="457200" indent="-457200" algn="just">
              <a:buFont typeface="Arial" panose="020B0604020202020204" pitchFamily="34" charset="0"/>
              <a:buChar char="•"/>
              <a:defRPr/>
            </a:pPr>
            <a:r>
              <a:rPr lang="en-GB" sz="2400" b="0" i="0" dirty="0">
                <a:solidFill>
                  <a:srgbClr val="212529"/>
                </a:solidFill>
                <a:latin typeface="Mulish"/>
              </a:rPr>
              <a:t>Why one of the nodes shows up as a Main process and also as a Child one? Can you spot on the </a:t>
            </a:r>
            <a:r>
              <a:rPr lang="en-GB" sz="2400" dirty="0">
                <a:solidFill>
                  <a:srgbClr val="212529"/>
                </a:solidFill>
                <a:latin typeface="Mulish"/>
              </a:rPr>
              <a:t>algorithm source code: </a:t>
            </a:r>
            <a:r>
              <a:rPr lang="en-GB" sz="2400" b="1" dirty="0">
                <a:hlinkClick r:id="rId3"/>
              </a:rPr>
              <a:t>https://bit.ly/v6-federarted-avg</a:t>
            </a:r>
            <a:r>
              <a:rPr lang="en-GB" sz="2400" b="1" dirty="0"/>
              <a:t> </a:t>
            </a:r>
            <a:r>
              <a:rPr lang="en-GB" sz="2400" dirty="0"/>
              <a:t>why this happened?</a:t>
            </a:r>
          </a:p>
          <a:p>
            <a:pPr marL="457200" indent="-457200" algn="just">
              <a:buFont typeface="Arial" panose="020B0604020202020204" pitchFamily="34" charset="0"/>
              <a:buChar char="•"/>
              <a:defRPr/>
            </a:pPr>
            <a:r>
              <a:rPr lang="en-GB" sz="2400" dirty="0"/>
              <a:t>In the same source code, can you identify </a:t>
            </a:r>
            <a:r>
              <a:rPr lang="en-GB" sz="2400" b="0" i="0" dirty="0">
                <a:solidFill>
                  <a:srgbClr val="383838"/>
                </a:solidFill>
                <a:effectLst/>
                <a:latin typeface="Mulish"/>
              </a:rPr>
              <a:t>where the data you saw on Challenge 3 was created?</a:t>
            </a:r>
          </a:p>
          <a:p>
            <a:pPr marL="457200" indent="-457200" algn="just">
              <a:buFont typeface="Arial" panose="020B0604020202020204" pitchFamily="34" charset="0"/>
              <a:buChar char="•"/>
              <a:defRPr/>
            </a:pPr>
            <a:r>
              <a:rPr lang="en-GB" sz="2400" b="0" i="0" dirty="0">
                <a:solidFill>
                  <a:srgbClr val="383838"/>
                </a:solidFill>
                <a:effectLst/>
                <a:latin typeface="Mulish"/>
              </a:rPr>
              <a:t>Given the source code above, why does the </a:t>
            </a:r>
            <a:r>
              <a:rPr lang="en-GB" sz="2400" b="0" i="0" dirty="0" err="1">
                <a:solidFill>
                  <a:srgbClr val="383838"/>
                </a:solidFill>
                <a:effectLst/>
                <a:latin typeface="Mulish"/>
              </a:rPr>
              <a:t>central_average</a:t>
            </a:r>
            <a:r>
              <a:rPr lang="en-GB" sz="2400" b="0" i="0" dirty="0">
                <a:solidFill>
                  <a:srgbClr val="383838"/>
                </a:solidFill>
                <a:effectLst/>
                <a:latin typeface="Mulish"/>
              </a:rPr>
              <a:t> function, unlike </a:t>
            </a:r>
            <a:r>
              <a:rPr lang="en-GB" sz="2400" b="0" i="0" dirty="0" err="1">
                <a:solidFill>
                  <a:srgbClr val="383838"/>
                </a:solidFill>
                <a:effectLst/>
                <a:latin typeface="Mulish"/>
              </a:rPr>
              <a:t>partial_average</a:t>
            </a:r>
            <a:r>
              <a:rPr lang="en-GB" sz="2400" b="0" i="0" dirty="0">
                <a:solidFill>
                  <a:srgbClr val="383838"/>
                </a:solidFill>
                <a:effectLst/>
                <a:latin typeface="Mulish"/>
              </a:rPr>
              <a:t>, </a:t>
            </a:r>
            <a:r>
              <a:rPr lang="en-GB" sz="2400" b="1" i="0" dirty="0">
                <a:solidFill>
                  <a:srgbClr val="383838"/>
                </a:solidFill>
                <a:effectLst/>
                <a:latin typeface="Mulish"/>
              </a:rPr>
              <a:t>not</a:t>
            </a:r>
            <a:r>
              <a:rPr lang="en-GB" sz="2400" b="0" i="0" dirty="0">
                <a:solidFill>
                  <a:srgbClr val="383838"/>
                </a:solidFill>
                <a:effectLst/>
                <a:latin typeface="Mulish"/>
              </a:rPr>
              <a:t> get any data as an input?</a:t>
            </a:r>
            <a:endParaRPr lang="en-GB" sz="2400" dirty="0"/>
          </a:p>
          <a:p>
            <a:pPr marL="457200" indent="-457200" algn="just">
              <a:buFont typeface="Arial" panose="020B0604020202020204" pitchFamily="34" charset="0"/>
              <a:buChar char="•"/>
              <a:defRPr/>
            </a:pPr>
            <a:endParaRPr lang="en-NL" sz="2400" b="1" dirty="0"/>
          </a:p>
          <a:p>
            <a:pPr marL="457200" indent="-457200" algn="just">
              <a:buFont typeface="Arial" panose="020B0604020202020204" pitchFamily="34" charset="0"/>
              <a:buChar char="•"/>
              <a:defRPr/>
            </a:pP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11306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00B05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chemeClr val="accent2">
                    <a:lumMod val="75000"/>
                  </a:schemeClr>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00B05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chemeClr val="accent2">
                    <a:lumMod val="75000"/>
                  </a:schemeClr>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659" y="1700808"/>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600056" y="242088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9192344" y="330214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11" name="Picture 10">
            <a:extLst>
              <a:ext uri="{FF2B5EF4-FFF2-40B4-BE49-F238E27FC236}">
                <a16:creationId xmlns:a16="http://schemas.microsoft.com/office/drawing/2014/main" id="{D22C4BD2-DECE-21C0-A6AC-A476535A063E}"/>
              </a:ext>
            </a:extLst>
          </p:cNvPr>
          <p:cNvPicPr>
            <a:picLocks noChangeAspect="1"/>
          </p:cNvPicPr>
          <p:nvPr/>
        </p:nvPicPr>
        <p:blipFill>
          <a:blip r:embed="rId4"/>
          <a:stretch>
            <a:fillRect/>
          </a:stretch>
        </p:blipFill>
        <p:spPr>
          <a:xfrm>
            <a:off x="7410543" y="4440893"/>
            <a:ext cx="2880320" cy="2246650"/>
          </a:xfrm>
          <a:prstGeom prst="rect">
            <a:avLst/>
          </a:prstGeom>
        </p:spPr>
      </p:pic>
      <p:sp>
        <p:nvSpPr>
          <p:cNvPr id="12" name="Rectangle 11">
            <a:extLst>
              <a:ext uri="{FF2B5EF4-FFF2-40B4-BE49-F238E27FC236}">
                <a16:creationId xmlns:a16="http://schemas.microsoft.com/office/drawing/2014/main" id="{538E8FBB-06E5-CF3C-7210-00B4ACAA7E8D}"/>
              </a:ext>
            </a:extLst>
          </p:cNvPr>
          <p:cNvSpPr/>
          <p:nvPr/>
        </p:nvSpPr>
        <p:spPr>
          <a:xfrm>
            <a:off x="7464152" y="6021288"/>
            <a:ext cx="2088232" cy="720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7837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a:defRPr/>
            </a:pPr>
            <a:r>
              <a:rPr lang="en-US" dirty="0"/>
              <a:t>What if…</a:t>
            </a:r>
          </a:p>
          <a:p>
            <a:pPr lvl="1">
              <a:defRPr/>
            </a:pPr>
            <a:r>
              <a:rPr lang="en-US" dirty="0"/>
              <a:t>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again, of the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6"/>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7"/>
          <a:stretch/>
        </p:blipFill>
        <p:spPr bwMode="auto">
          <a:xfrm>
            <a:off x="9014333" y="3014917"/>
            <a:ext cx="467154" cy="467154"/>
          </a:xfrm>
          <a:prstGeom prst="rect">
            <a:avLst/>
          </a:prstGeom>
        </p:spPr>
      </p:pic>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847207"/>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speculate, based on your understanding of the </a:t>
            </a:r>
            <a:r>
              <a:rPr lang="en-GB" sz="2400" b="1" dirty="0">
                <a:solidFill>
                  <a:srgbClr val="383838"/>
                </a:solidFill>
                <a:latin typeface="Mulish"/>
              </a:rPr>
              <a:t>federated average </a:t>
            </a:r>
            <a:r>
              <a:rPr lang="en-GB" sz="2400" dirty="0">
                <a:solidFill>
                  <a:srgbClr val="383838"/>
                </a:solidFill>
                <a:latin typeface="Mulish"/>
              </a:rPr>
              <a:t>algorithm, and its source code: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2204864"/>
            <a:ext cx="6134333" cy="3016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4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a:defRPr/>
            </a:pPr>
            <a:r>
              <a:rPr lang="en-US" dirty="0"/>
              <a:t>What happens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 </a:t>
            </a:r>
            <a:r>
              <a:rPr lang="en-US" i="1" dirty="0"/>
              <a:t>and o</a:t>
            </a:r>
            <a:r>
              <a:rPr lang="en-US" dirty="0"/>
              <a:t>ne or more nodes get a runtime error when executing the</a:t>
            </a:r>
            <a:r>
              <a:rPr lang="en-GB" sz="2400" b="1" i="0" dirty="0">
                <a:solidFill>
                  <a:schemeClr val="accent2">
                    <a:lumMod val="75000"/>
                  </a:schemeClr>
                </a:solidFill>
                <a:effectLst/>
                <a:latin typeface="Mulish"/>
              </a:rPr>
              <a:t> </a:t>
            </a:r>
            <a:r>
              <a:rPr lang="en-GB" sz="2400" b="1" i="1" dirty="0" err="1">
                <a:solidFill>
                  <a:schemeClr val="accent2">
                    <a:lumMod val="75000"/>
                  </a:schemeClr>
                </a:solidFill>
                <a:effectLst/>
                <a:latin typeface="Mulish"/>
              </a:rPr>
              <a:t>partial_average</a:t>
            </a:r>
            <a:r>
              <a:rPr lang="en-GB" sz="2400" b="1" i="0" dirty="0">
                <a:solidFill>
                  <a:schemeClr val="accent2">
                    <a:lumMod val="75000"/>
                  </a:schemeClr>
                </a:solidFill>
                <a:effectLst/>
                <a:latin typeface="Mulish"/>
              </a:rPr>
              <a:t> </a:t>
            </a:r>
            <a:r>
              <a:rPr lang="en-US" dirty="0"/>
              <a:t>function?</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6"/>
          <a:stretch>
            <a:fillRect/>
          </a:stretch>
        </p:blipFill>
        <p:spPr>
          <a:xfrm>
            <a:off x="7119596" y="38463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6"/>
          <a:stretch>
            <a:fillRect/>
          </a:stretch>
        </p:blipFill>
        <p:spPr bwMode="auto">
          <a:xfrm>
            <a:off x="7119596" y="117620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4308872"/>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a:t>
            </a:r>
            <a:r>
              <a:rPr lang="en-GB" b="1" dirty="0">
                <a:solidFill>
                  <a:srgbClr val="383838"/>
                </a:solidFill>
                <a:latin typeface="Mulish"/>
              </a:rPr>
              <a:t>non-numerical</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buFont typeface="+mj-lt"/>
              <a:buAutoNum type="arabicPeriod"/>
            </a:pPr>
            <a:r>
              <a:rPr lang="en-GB" sz="2400" b="0" i="0" dirty="0">
                <a:solidFill>
                  <a:srgbClr val="212529"/>
                </a:solidFill>
                <a:effectLst/>
                <a:latin typeface="Mulish"/>
              </a:rPr>
              <a:t>Why does the Task fail this time?</a:t>
            </a:r>
          </a:p>
          <a:p>
            <a:pPr algn="l">
              <a:buFont typeface="+mj-lt"/>
              <a:buAutoNum type="arabicPeriod"/>
            </a:pPr>
            <a:r>
              <a:rPr lang="en-GB" sz="2400" b="0" i="0" dirty="0">
                <a:solidFill>
                  <a:srgbClr val="212529"/>
                </a:solidFill>
                <a:effectLst/>
                <a:latin typeface="Mulish"/>
              </a:rPr>
              <a:t>Look at the task’s logs. What are the differences between the Main process logs and the Child-processes ones?</a:t>
            </a:r>
          </a:p>
          <a:p>
            <a:pPr algn="l">
              <a:buFont typeface="+mj-lt"/>
              <a:buAutoNum type="arabicPeriod"/>
            </a:pPr>
            <a:r>
              <a:rPr lang="en-GB" sz="2400" b="0" i="0" dirty="0">
                <a:solidFill>
                  <a:srgbClr val="212529"/>
                </a:solidFill>
                <a:effectLst/>
                <a:latin typeface="Mulish"/>
              </a:rPr>
              <a:t>Based on the logs information, can you spot the line of code that made the program crash? (</a:t>
            </a:r>
            <a:r>
              <a:rPr lang="en-GB" sz="1800" b="1" dirty="0">
                <a:hlinkClick r:id="rId3"/>
              </a:rPr>
              <a:t>https://bit.ly/v6-federarted-avg</a:t>
            </a:r>
            <a:r>
              <a:rPr lang="en-GB" sz="1800" b="1" dirty="0"/>
              <a:t> )</a:t>
            </a:r>
            <a:endParaRPr lang="en-GB" dirty="0">
              <a:solidFill>
                <a:srgbClr val="383838"/>
              </a:solidFill>
              <a:latin typeface="Mulish"/>
            </a:endParaRPr>
          </a:p>
        </p:txBody>
      </p:sp>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00B05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00B05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The scenario – checking v6 concepts!</a:t>
            </a: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3"/>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4" name="Picture 12"/>
          <p:cNvPicPr>
            <a:picLocks noChangeAspect="1" noChangeArrowheads="1"/>
          </p:cNvPicPr>
          <p:nvPr/>
        </p:nvPicPr>
        <p:blipFill>
          <a:blip r:embed="rId4"/>
          <a:stretch/>
        </p:blipFill>
        <p:spPr bwMode="auto">
          <a:xfrm>
            <a:off x="8063671" y="3764444"/>
            <a:ext cx="2690468" cy="109354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(a.k.a. the collaboration) will initially work on two studies: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Study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pic>
        <p:nvPicPr>
          <p:cNvPr id="3082" name="Picture 10"/>
          <p:cNvPicPr>
            <a:picLocks noChangeAspect="1" noChangeArrowheads="1"/>
          </p:cNvPicPr>
          <p:nvPr/>
        </p:nvPicPr>
        <p:blipFill>
          <a:blip r:embed="rId3"/>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4"/>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sp>
        <p:nvSpPr>
          <p:cNvPr id="5" name="Rounded Rectangle 4">
            <a:extLst>
              <a:ext uri="{FF2B5EF4-FFF2-40B4-BE49-F238E27FC236}">
                <a16:creationId xmlns:a16="http://schemas.microsoft.com/office/drawing/2014/main" id="{356E4A07-AEF3-3B46-1548-D04855AF5197}"/>
              </a:ext>
            </a:extLst>
          </p:cNvPr>
          <p:cNvSpPr/>
          <p:nvPr/>
        </p:nvSpPr>
        <p:spPr>
          <a:xfrm>
            <a:off x="911424" y="3501008"/>
            <a:ext cx="3673624" cy="2663463"/>
          </a:xfrm>
          <a:prstGeom prst="roundRect">
            <a:avLst/>
          </a:prstGeom>
          <a:noFill/>
          <a:ln w="444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8186300C-B6DF-CF8E-A35A-65B4828D5F85}"/>
              </a:ext>
            </a:extLst>
          </p:cNvPr>
          <p:cNvSpPr/>
          <p:nvPr/>
        </p:nvSpPr>
        <p:spPr bwMode="auto">
          <a:xfrm>
            <a:off x="739762" y="964703"/>
            <a:ext cx="2259894" cy="3400401"/>
          </a:xfrm>
          <a:prstGeom prst="round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57405DFE-FCCD-3A04-C41C-F7F03290BDCB}"/>
              </a:ext>
            </a:extLst>
          </p:cNvPr>
          <p:cNvSpPr txBox="1"/>
          <p:nvPr/>
        </p:nvSpPr>
        <p:spPr>
          <a:xfrm>
            <a:off x="3143672" y="6099724"/>
            <a:ext cx="1099981" cy="369332"/>
          </a:xfrm>
          <a:prstGeom prst="rect">
            <a:avLst/>
          </a:prstGeom>
          <a:noFill/>
        </p:spPr>
        <p:txBody>
          <a:bodyPr wrap="none" rtlCol="0">
            <a:spAutoFit/>
          </a:bodyPr>
          <a:lstStyle/>
          <a:p>
            <a:r>
              <a:rPr lang="en-NL" b="1" dirty="0">
                <a:solidFill>
                  <a:schemeClr val="accent1">
                    <a:lumMod val="60000"/>
                    <a:lumOff val="40000"/>
                  </a:schemeClr>
                </a:solidFill>
              </a:rPr>
              <a:t>GGA2024</a:t>
            </a:r>
          </a:p>
        </p:txBody>
      </p:sp>
      <p:sp>
        <p:nvSpPr>
          <p:cNvPr id="8" name="TextBox 7">
            <a:extLst>
              <a:ext uri="{FF2B5EF4-FFF2-40B4-BE49-F238E27FC236}">
                <a16:creationId xmlns:a16="http://schemas.microsoft.com/office/drawing/2014/main" id="{FE6F5117-0437-159E-AE98-B8AB43D58931}"/>
              </a:ext>
            </a:extLst>
          </p:cNvPr>
          <p:cNvSpPr txBox="1"/>
          <p:nvPr/>
        </p:nvSpPr>
        <p:spPr bwMode="auto">
          <a:xfrm>
            <a:off x="2971616" y="997818"/>
            <a:ext cx="1237839" cy="369332"/>
          </a:xfrm>
          <a:prstGeom prst="rect">
            <a:avLst/>
          </a:prstGeom>
          <a:noFill/>
        </p:spPr>
        <p:txBody>
          <a:bodyPr wrap="none" rtlCol="0">
            <a:spAutoFit/>
          </a:bodyPr>
          <a:lstStyle/>
          <a:p>
            <a:r>
              <a:rPr lang="en-NL" b="1" dirty="0">
                <a:solidFill>
                  <a:schemeClr val="accent6">
                    <a:lumMod val="60000"/>
                    <a:lumOff val="40000"/>
                  </a:schemeClr>
                </a:solidFill>
              </a:rPr>
              <a:t>AGOT2024</a:t>
            </a:r>
          </a:p>
        </p:txBody>
      </p:sp>
    </p:spTree>
    <p:extLst>
      <p:ext uri="{BB962C8B-B14F-4D97-AF65-F5344CB8AC3E}">
        <p14:creationId xmlns:p14="http://schemas.microsoft.com/office/powerpoint/2010/main" val="313926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a:t>
            </a:r>
            <a:r>
              <a:rPr dirty="0"/>
              <a:t>eb-based UI</a:t>
            </a:r>
          </a:p>
        </p:txBody>
      </p:sp>
      <p:pic>
        <p:nvPicPr>
          <p:cNvPr id="17410" name="Picture 2" descr="vantage6 UI start page"/>
          <p:cNvPicPr>
            <a:picLocks noGrp="1" noChangeAspect="1" noChangeArrowheads="1"/>
          </p:cNvPicPr>
          <p:nvPr>
            <p:ph idx="1"/>
          </p:nvPr>
        </p:nvPicPr>
        <p:blipFill>
          <a:blip r:embed="rId2"/>
          <a:srcRect r="47734"/>
          <a:stretch/>
        </p:blipFill>
        <p:spPr bwMode="auto">
          <a:xfrm>
            <a:off x="6907852" y="1774556"/>
            <a:ext cx="4655949" cy="3711147"/>
          </a:xfrm>
          <a:prstGeom prst="rect">
            <a:avLst/>
          </a:prstGeom>
          <a:noFill/>
          <a:effectLst>
            <a:outerShdw blurRad="50800" dist="38100" dir="2700000" algn="tl" rotWithShape="0">
              <a:prstClr val="black">
                <a:alpha val="40000"/>
              </a:prstClr>
            </a:outerShdw>
          </a:effectLst>
        </p:spPr>
      </p:pic>
      <p:pic>
        <p:nvPicPr>
          <p:cNvPr id="17412" name="Picture 4"/>
          <p:cNvPicPr>
            <a:picLocks noChangeAspect="1" noChangeArrowheads="1"/>
          </p:cNvPicPr>
          <p:nvPr/>
        </p:nvPicPr>
        <p:blipFill>
          <a:blip r:embed="rId3"/>
          <a:stretch/>
        </p:blipFill>
        <p:spPr bwMode="auto">
          <a:xfrm>
            <a:off x="863099" y="1906292"/>
            <a:ext cx="4065426" cy="3231396"/>
          </a:xfrm>
          <a:prstGeom prst="rect">
            <a:avLst/>
          </a:prstGeom>
          <a:noFill/>
        </p:spPr>
      </p:pic>
      <p:sp>
        <p:nvSpPr>
          <p:cNvPr id="4" name="Left-right Arrow 3"/>
          <p:cNvSpPr/>
          <p:nvPr/>
        </p:nvSpPr>
        <p:spPr bwMode="auto">
          <a:xfrm>
            <a:off x="5246176" y="3301139"/>
            <a:ext cx="1270861" cy="643180"/>
          </a:xfrm>
          <a:prstGeom prst="leftRightArrow">
            <a:avLst>
              <a:gd name="adj1" fmla="val 5000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19458" name="Picture 2" descr="vantage6 UI tasks page"/>
          <p:cNvPicPr>
            <a:picLocks noGrp="1" noChangeAspect="1" noChangeArrowheads="1"/>
          </p:cNvPicPr>
          <p:nvPr>
            <p:ph idx="1"/>
          </p:nvPr>
        </p:nvPicPr>
        <p:blipFill>
          <a:blip r:embed="rId2"/>
          <a:stretch/>
        </p:blipFill>
        <p:spPr bwMode="auto">
          <a:xfrm>
            <a:off x="3964429" y="1642820"/>
            <a:ext cx="7736506" cy="421642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2682</TotalTime>
  <Words>1484</Words>
  <Application>Microsoft Macintosh PowerPoint</Application>
  <DocSecurity>0</DocSecurity>
  <PresentationFormat>Widescreen</PresentationFormat>
  <Paragraphs>179</Paragraphs>
  <Slides>28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The scenario – checking v6 concepts!</vt:lpstr>
      <vt:lpstr>How to conduct an analysis?</vt:lpstr>
      <vt:lpstr>In this episode: web-based UI</vt:lpstr>
      <vt:lpstr>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Getting familiar with the UI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196</cp:revision>
  <dcterms:created xsi:type="dcterms:W3CDTF">2024-08-23T13:33:44Z</dcterms:created>
  <dcterms:modified xsi:type="dcterms:W3CDTF">2024-09-16T06:44:07Z</dcterms:modified>
  <cp:category/>
  <dc:identifier/>
  <cp:contentStatus/>
  <dc:language/>
  <cp:version/>
</cp:coreProperties>
</file>